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358" r:id="rId2"/>
    <p:sldId id="443" r:id="rId3"/>
    <p:sldId id="360" r:id="rId4"/>
    <p:sldId id="444" r:id="rId5"/>
    <p:sldId id="470" r:id="rId6"/>
    <p:sldId id="471" r:id="rId7"/>
    <p:sldId id="473" r:id="rId8"/>
    <p:sldId id="472" r:id="rId9"/>
    <p:sldId id="405" r:id="rId10"/>
    <p:sldId id="406" r:id="rId11"/>
    <p:sldId id="414" r:id="rId12"/>
    <p:sldId id="411" r:id="rId13"/>
    <p:sldId id="407" r:id="rId14"/>
    <p:sldId id="474" r:id="rId15"/>
    <p:sldId id="415" r:id="rId16"/>
    <p:sldId id="416" r:id="rId17"/>
    <p:sldId id="475" r:id="rId18"/>
    <p:sldId id="418" r:id="rId19"/>
    <p:sldId id="419" r:id="rId20"/>
    <p:sldId id="442" r:id="rId21"/>
    <p:sldId id="476" r:id="rId22"/>
    <p:sldId id="477" r:id="rId23"/>
    <p:sldId id="450" r:id="rId24"/>
    <p:sldId id="478" r:id="rId25"/>
    <p:sldId id="479" r:id="rId26"/>
    <p:sldId id="362" r:id="rId27"/>
    <p:sldId id="482" r:id="rId28"/>
    <p:sldId id="481" r:id="rId29"/>
    <p:sldId id="483" r:id="rId30"/>
    <p:sldId id="389" r:id="rId31"/>
    <p:sldId id="390" r:id="rId32"/>
    <p:sldId id="391" r:id="rId33"/>
    <p:sldId id="392" r:id="rId34"/>
    <p:sldId id="395" r:id="rId35"/>
    <p:sldId id="398" r:id="rId36"/>
    <p:sldId id="396" r:id="rId37"/>
    <p:sldId id="397" r:id="rId38"/>
    <p:sldId id="399" r:id="rId39"/>
    <p:sldId id="400" r:id="rId40"/>
    <p:sldId id="401" r:id="rId41"/>
    <p:sldId id="484" r:id="rId42"/>
    <p:sldId id="433" r:id="rId43"/>
    <p:sldId id="503" r:id="rId44"/>
    <p:sldId id="504" r:id="rId45"/>
    <p:sldId id="505" r:id="rId46"/>
    <p:sldId id="502" r:id="rId47"/>
    <p:sldId id="500" r:id="rId48"/>
    <p:sldId id="498" r:id="rId49"/>
    <p:sldId id="494" r:id="rId50"/>
    <p:sldId id="496" r:id="rId51"/>
    <p:sldId id="497" r:id="rId52"/>
    <p:sldId id="485" r:id="rId53"/>
    <p:sldId id="421" r:id="rId54"/>
    <p:sldId id="488" r:id="rId55"/>
    <p:sldId id="489" r:id="rId56"/>
    <p:sldId id="490" r:id="rId57"/>
    <p:sldId id="508" r:id="rId58"/>
    <p:sldId id="408" r:id="rId59"/>
    <p:sldId id="507" r:id="rId60"/>
    <p:sldId id="506" r:id="rId61"/>
    <p:sldId id="491" r:id="rId62"/>
    <p:sldId id="492" r:id="rId63"/>
    <p:sldId id="388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858" autoAdjust="0"/>
  </p:normalViewPr>
  <p:slideViewPr>
    <p:cSldViewPr snapToGrid="0">
      <p:cViewPr varScale="1">
        <p:scale>
          <a:sx n="67" d="100"/>
          <a:sy n="67" d="100"/>
        </p:scale>
        <p:origin x="127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DA73A-83DA-4139-89D8-8DE54539E41D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84EE4-846B-448D-9A69-355BF844FC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860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797DD4A5-9DBC-4832-A26A-8307019083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3863F376-D58F-4FA2-A240-D6C80DFE4C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en-US" altLang="zh-CN" dirty="0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142BFD01-8939-44FB-B38B-9A410976F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F02C51-9C17-41FA-AF1A-0790A3ED92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252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028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149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236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010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427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057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412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35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943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576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961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536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95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61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445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9070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012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797DD4A5-9DBC-4832-A26A-8307019083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3863F376-D58F-4FA2-A240-D6C80DFE4C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en-US" altLang="zh-CN" dirty="0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142BFD01-8939-44FB-B38B-9A410976F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F02C51-9C17-41FA-AF1A-0790A3ED92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2747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797DD4A5-9DBC-4832-A26A-8307019083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3863F376-D58F-4FA2-A240-D6C80DFE4C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en-US" altLang="zh-CN" dirty="0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142BFD01-8939-44FB-B38B-9A410976F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F02C51-9C17-41FA-AF1A-0790A3ED92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1695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200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070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593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872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819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9157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8647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856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1169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2080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6921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9583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09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3064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1376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6207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6829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5368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3949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0001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9132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7034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8118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51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6697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6524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8409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7741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6630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8326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1814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2897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747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6438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077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0263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6551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7500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7541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797DD4A5-9DBC-4832-A26A-8307019083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3863F376-D58F-4FA2-A240-D6C80DFE4C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en-US" altLang="zh-CN" dirty="0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142BFD01-8939-44FB-B38B-9A410976F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F02C51-9C17-41FA-AF1A-0790A3ED92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47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85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607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4EE4-846B-448D-9A69-355BF844FCD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951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645924-15F2-47A3-9D2C-A822FEE8C2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81637CF-DF33-403E-99F3-1C580DEB4E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DF6C8B1-63B3-4AF7-B13A-207925F2FC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608002-8B42-4193-844B-972960FD82B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580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889272-0DD6-4DA6-9687-CA6DB8CF2E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661CBCE-D142-42D0-92C6-3B141CEF64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FFABACC-2B92-4A55-BB9D-54AB4C876B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F84FBF-7CAF-47DA-BE78-D9EEC6947E8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7136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0600732-86EA-4B9F-B991-509747777F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556DF97-588A-4733-8939-9647108B44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DF24385-AFAB-443A-B398-034DEF2536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FA1DA3-D4C2-4F74-A42B-D6C7E3F18FA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389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BBAD47B-FB58-40BC-9087-25CB6D45BB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1B1BA52-8309-49F9-8F9F-C954CCDA80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57B48F6-483C-4668-A6C6-B4F64C517C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868412-2A8D-40FA-8A20-33EBCBBA3E7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2922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3FE286-25B6-4C16-A72B-43209DC978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873672A-AF90-4847-ABC9-3DB953CF32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1626BC-7FDA-4580-9146-7390D856CF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806954-1A11-4B99-820D-574CEC6469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5774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3DDBC-7BEC-4F0D-A8AE-469154A45D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8FE6E8-DB32-4533-8236-97335D2238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DC2712-09FD-4FEE-861A-EADE202918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2874B9-982F-4467-9017-9CA35E121AC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8729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249F8BE-67D0-48F5-9DDD-299FB7003D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EA72431-281F-4213-8F84-64B0FBADDA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232D273-0001-4CDB-BFD2-A8ED9C7390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9414A2-7BC4-41DA-8297-99BBCD37398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1252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0D5F058-BE24-4934-90F0-AD5C38A2F0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1159BDC-7007-4D61-9694-634E0ED97E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05D0495-C4D5-4D3B-A298-2D3554DDB1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EBE273-2A78-4399-866D-29BA2D9B33E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4828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7DD7E31-1B84-4B73-AC44-67EB39C729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81296A6-ADE4-4582-9293-E9A83F41D2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E46A62E-EFC0-4C78-9F94-9D5890681B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D6E18E-FA30-4DF4-ABDF-98838689C4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6987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89891B-1848-4CB2-BE8B-92B6812CC4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69130-A5F3-4537-AFB0-60544B0571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9228DA-98EA-46AB-AC1F-8FD2E42EB7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3F3A71-EA3F-4128-820A-E7871FD5C4A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968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E6566-D95D-43D5-928B-21D474615B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8D038F-F24B-4C16-B5BF-84C474C008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28F29D-24D4-49FB-9C03-C29469E965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0CA2A7-13A4-487E-8167-DCDECE3171C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0411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>
            <a:extLst>
              <a:ext uri="{FF2B5EF4-FFF2-40B4-BE49-F238E27FC236}">
                <a16:creationId xmlns:a16="http://schemas.microsoft.com/office/drawing/2014/main" id="{D726E39C-FFE1-418B-AD2A-928EEE1F58D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890F870-A6B6-4B32-85C9-0D9B4B2D51D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E5F9CBE-13AC-403E-AB94-D54A8C4F99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F4B4EB8D-2BC1-4C9A-8C37-390A72A45167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2" name="Picture 7" descr="PKU">
            <a:extLst>
              <a:ext uri="{FF2B5EF4-FFF2-40B4-BE49-F238E27FC236}">
                <a16:creationId xmlns:a16="http://schemas.microsoft.com/office/drawing/2014/main" id="{065A9C71-CB2A-4600-AB63-71EA71447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 descr="PKU">
            <a:extLst>
              <a:ext uri="{FF2B5EF4-FFF2-40B4-BE49-F238E27FC236}">
                <a16:creationId xmlns:a16="http://schemas.microsoft.com/office/drawing/2014/main" id="{37AC163D-0AC0-47CE-BF19-66F5804D54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192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宋体" pitchFamily="2" charset="-122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宋体" pitchFamily="2" charset="-122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宋体" pitchFamily="2" charset="-122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宋体" pitchFamily="2" charset="-122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E0BD1-5389-4DC9-8143-3D586082A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73022"/>
            <a:ext cx="11931978" cy="1470025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类脑视觉中的</a:t>
            </a:r>
            <a:br>
              <a:rPr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目标识别系统设计</a:t>
            </a:r>
            <a:br>
              <a:rPr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6000" dirty="0"/>
            </a:br>
            <a:endParaRPr lang="zh-CN" altLang="en-US" sz="6000" b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4338" name="Text Box 8">
            <a:extLst>
              <a:ext uri="{FF2B5EF4-FFF2-40B4-BE49-F238E27FC236}">
                <a16:creationId xmlns:a16="http://schemas.microsoft.com/office/drawing/2014/main" id="{4243CF3C-3E77-47B5-93CC-7E173C1BA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3766" y="4277682"/>
            <a:ext cx="7672038" cy="1610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1" indent="0" algn="ctr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戴镇原、穆柳允、姚扬帆、吴一颖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marR="0" lvl="1" indent="0" algn="ctr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2019.6.5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E66FDC-FE92-42E2-9F4A-6C988477B779}"/>
              </a:ext>
            </a:extLst>
          </p:cNvPr>
          <p:cNvSpPr/>
          <p:nvPr/>
        </p:nvSpPr>
        <p:spPr>
          <a:xfrm>
            <a:off x="1055096" y="903897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神经元模型</a:t>
            </a:r>
            <a:endParaRPr lang="zh-CN" alt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FEB12E-E5F7-46DA-B908-6ACD40E8A8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11" y="101600"/>
            <a:ext cx="3764635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01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E66FDC-FE92-42E2-9F4A-6C988477B779}"/>
              </a:ext>
            </a:extLst>
          </p:cNvPr>
          <p:cNvSpPr/>
          <p:nvPr/>
        </p:nvSpPr>
        <p:spPr>
          <a:xfrm>
            <a:off x="1055096" y="903897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神经元模型</a:t>
            </a:r>
            <a:endParaRPr lang="zh-CN" altLang="en-US" sz="4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1DB398-6C0B-4594-8B1D-A534D3F8BA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03" y="1611783"/>
            <a:ext cx="7535407" cy="478901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5D9263-ADC6-456C-884E-44A9AACBFF28}"/>
              </a:ext>
            </a:extLst>
          </p:cNvPr>
          <p:cNvSpPr/>
          <p:nvPr/>
        </p:nvSpPr>
        <p:spPr>
          <a:xfrm>
            <a:off x="4147976" y="121771"/>
            <a:ext cx="32474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</a:p>
        </p:txBody>
      </p:sp>
    </p:spTree>
    <p:extLst>
      <p:ext uri="{BB962C8B-B14F-4D97-AF65-F5344CB8AC3E}">
        <p14:creationId xmlns:p14="http://schemas.microsoft.com/office/powerpoint/2010/main" val="2911010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E66FDC-FE92-42E2-9F4A-6C988477B779}"/>
              </a:ext>
            </a:extLst>
          </p:cNvPr>
          <p:cNvSpPr/>
          <p:nvPr/>
        </p:nvSpPr>
        <p:spPr>
          <a:xfrm>
            <a:off x="1055096" y="903897"/>
            <a:ext cx="76819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神经元模型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—IAF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LIF(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积分点火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4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D2174EE-69DE-4CE0-B44C-CB60623D1FA8}"/>
              </a:ext>
            </a:extLst>
          </p:cNvPr>
          <p:cNvSpPr/>
          <p:nvPr/>
        </p:nvSpPr>
        <p:spPr>
          <a:xfrm>
            <a:off x="4147976" y="121771"/>
            <a:ext cx="32474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091F23-31D2-4758-B66A-F898D9A1B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868" y="2020261"/>
            <a:ext cx="2219638" cy="7078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87A1FB-BCD4-4F2B-9F12-0DBBBAA1D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768" y="3702818"/>
            <a:ext cx="3352557" cy="8540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388D90-CDAB-4D69-BDB9-9A5BE69426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97" y="1736806"/>
            <a:ext cx="6960672" cy="478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51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147976" y="121771"/>
            <a:ext cx="32474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01AEC-C37A-4C47-A1DF-D819158F8B5A}"/>
              </a:ext>
            </a:extLst>
          </p:cNvPr>
          <p:cNvSpPr/>
          <p:nvPr/>
        </p:nvSpPr>
        <p:spPr>
          <a:xfrm>
            <a:off x="1055096" y="903897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网络结构</a:t>
            </a:r>
            <a:endParaRPr lang="zh-CN" altLang="en-US" sz="40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0AA7EF7-4E25-4877-B0E6-F9FBDF487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096" y="2146719"/>
            <a:ext cx="11678921" cy="3138959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en-US" sz="36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、前馈网络</a:t>
            </a:r>
            <a:endParaRPr lang="en-US" altLang="zh-CN" sz="36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36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r>
              <a:rPr lang="en-US" altLang="zh-CN" sz="36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36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、循环网络</a:t>
            </a:r>
            <a:endParaRPr lang="en-US" altLang="zh-CN" sz="36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36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r>
              <a:rPr lang="en-US" altLang="zh-CN" sz="36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lang="zh-CN" altLang="en-US" sz="36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、进化脉冲网络</a:t>
            </a:r>
            <a:endParaRPr lang="en-US" altLang="zh-CN" sz="36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812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147976" y="121771"/>
            <a:ext cx="32474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01AEC-C37A-4C47-A1DF-D819158F8B5A}"/>
              </a:ext>
            </a:extLst>
          </p:cNvPr>
          <p:cNvSpPr/>
          <p:nvPr/>
        </p:nvSpPr>
        <p:spPr>
          <a:xfrm>
            <a:off x="1055096" y="903897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前馈网络结构</a:t>
            </a:r>
            <a:endParaRPr lang="zh-CN" altLang="en-US" sz="4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07A2B8-9F25-4D8D-BF40-E595A2BA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0253" y="1611783"/>
            <a:ext cx="8599657" cy="500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147976" y="121771"/>
            <a:ext cx="32474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01AEC-C37A-4C47-A1DF-D819158F8B5A}"/>
              </a:ext>
            </a:extLst>
          </p:cNvPr>
          <p:cNvSpPr/>
          <p:nvPr/>
        </p:nvSpPr>
        <p:spPr>
          <a:xfrm>
            <a:off x="1055096" y="903897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endParaRPr lang="zh-CN" altLang="en-US" sz="4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07A2B8-9F25-4D8D-BF40-E595A2BA3B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0298" y="2077639"/>
            <a:ext cx="6606187" cy="38418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84B306-C24F-40FC-A59B-E18279F48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06" y="2013471"/>
            <a:ext cx="4967992" cy="397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44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147976" y="121771"/>
            <a:ext cx="32474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01AEC-C37A-4C47-A1DF-D819158F8B5A}"/>
              </a:ext>
            </a:extLst>
          </p:cNvPr>
          <p:cNvSpPr/>
          <p:nvPr/>
        </p:nvSpPr>
        <p:spPr>
          <a:xfrm>
            <a:off x="1055096" y="903897"/>
            <a:ext cx="34756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 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—&gt; 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endParaRPr lang="zh-CN" altLang="en-US" sz="4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BBBDD4-AE8A-4097-BB66-2BC69C113E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490" y="2459275"/>
            <a:ext cx="4582345" cy="26649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9E58DF-41F8-437E-9234-5315C56A6E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6226" y="3696885"/>
            <a:ext cx="6509098" cy="24473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D8E84B-2F14-4C3E-8074-C59ABCB7B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828" y="1031974"/>
            <a:ext cx="6168467" cy="26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04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147976" y="121771"/>
            <a:ext cx="32474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01AEC-C37A-4C47-A1DF-D819158F8B5A}"/>
              </a:ext>
            </a:extLst>
          </p:cNvPr>
          <p:cNvSpPr/>
          <p:nvPr/>
        </p:nvSpPr>
        <p:spPr>
          <a:xfrm>
            <a:off x="1" y="785239"/>
            <a:ext cx="828194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学习算法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—STDP</a:t>
            </a:r>
          </a:p>
          <a:p>
            <a:r>
              <a:rPr lang="en-US" altLang="zh-CN" sz="4000" dirty="0"/>
              <a:t>(Spike Timing Dependent Plasticity)</a:t>
            </a:r>
            <a:endParaRPr lang="zh-CN" altLang="en-US" sz="4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E1F095-3062-497C-AC15-38FB5BAAB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85" y="2966482"/>
            <a:ext cx="5120725" cy="16724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B5120E7-BDF0-459E-B5E5-BB4AD8759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610" y="2108678"/>
            <a:ext cx="6443635" cy="395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9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147976" y="121771"/>
            <a:ext cx="32474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3436B3-25F4-49B2-884C-9180AEC672A3}"/>
              </a:ext>
            </a:extLst>
          </p:cNvPr>
          <p:cNvSpPr/>
          <p:nvPr/>
        </p:nvSpPr>
        <p:spPr>
          <a:xfrm>
            <a:off x="2169160" y="2054119"/>
            <a:ext cx="7660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、机器人控制</a:t>
            </a:r>
            <a:endParaRPr lang="zh-CN" altLang="en-US" sz="2800" b="1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FAC01A-5934-4274-BEAA-D0FB2D4A68F2}"/>
              </a:ext>
            </a:extLst>
          </p:cNvPr>
          <p:cNvSpPr/>
          <p:nvPr/>
        </p:nvSpPr>
        <p:spPr>
          <a:xfrm>
            <a:off x="2169160" y="3372721"/>
            <a:ext cx="80975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、类脑研究</a:t>
            </a:r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、模式识别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D265BE-168F-4998-A123-6728872A4B69}"/>
              </a:ext>
            </a:extLst>
          </p:cNvPr>
          <p:cNvSpPr/>
          <p:nvPr/>
        </p:nvSpPr>
        <p:spPr>
          <a:xfrm>
            <a:off x="1055096" y="903897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33833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147976" y="121771"/>
            <a:ext cx="32474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3436B3-25F4-49B2-884C-9180AEC672A3}"/>
              </a:ext>
            </a:extLst>
          </p:cNvPr>
          <p:cNvSpPr/>
          <p:nvPr/>
        </p:nvSpPr>
        <p:spPr>
          <a:xfrm>
            <a:off x="1055096" y="2270819"/>
            <a:ext cx="7660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、模拟电路 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en-US" altLang="zh-CN" sz="2800" dirty="0"/>
              <a:t>HICANN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Neurogrid</a:t>
            </a:r>
            <a:endParaRPr lang="zh-CN" altLang="en-US" sz="2800" b="1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FAC01A-5934-4274-BEAA-D0FB2D4A68F2}"/>
              </a:ext>
            </a:extLst>
          </p:cNvPr>
          <p:cNvSpPr/>
          <p:nvPr/>
        </p:nvSpPr>
        <p:spPr>
          <a:xfrm>
            <a:off x="1055096" y="3589421"/>
            <a:ext cx="80975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、数字电路 </a:t>
            </a:r>
            <a:r>
              <a:rPr lang="en-US" altLang="zh-CN" sz="28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en-US" altLang="zh-CN" sz="2800" b="1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TrueNorth</a:t>
            </a:r>
            <a:endParaRPr lang="en-US" altLang="zh-CN" sz="2800" b="1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、其他 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达尔文芯片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D265BE-168F-4998-A123-6728872A4B69}"/>
              </a:ext>
            </a:extLst>
          </p:cNvPr>
          <p:cNvSpPr/>
          <p:nvPr/>
        </p:nvSpPr>
        <p:spPr>
          <a:xfrm>
            <a:off x="1055096" y="903897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硬件实现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84085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59930" y="1032881"/>
            <a:ext cx="8115300" cy="4525963"/>
          </a:xfrm>
        </p:spPr>
        <p:txBody>
          <a:bodyPr/>
          <a:lstStyle/>
          <a:p>
            <a:pPr marL="0" indent="0" algn="ctr" eaLnBrk="1" hangingPunct="1">
              <a:lnSpc>
                <a:spcPct val="150000"/>
              </a:lnSpc>
              <a:buNone/>
            </a:pPr>
            <a:r>
              <a:rPr lang="en-US" altLang="zh-CN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  </a:t>
            </a:r>
            <a:r>
              <a:rPr lang="zh-CN" altLang="en-US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背景</a:t>
            </a:r>
            <a:r>
              <a:rPr lang="en-US" altLang="zh-CN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lang="zh-CN" altLang="en-US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意义</a:t>
            </a:r>
          </a:p>
          <a:p>
            <a:pPr marL="0" indent="0" algn="ctr" eaLnBrk="1" hangingPunct="1">
              <a:lnSpc>
                <a:spcPct val="150000"/>
              </a:lnSpc>
              <a:buNone/>
            </a:pPr>
            <a:r>
              <a:rPr lang="en-US" altLang="zh-CN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 </a:t>
            </a:r>
            <a:r>
              <a:rPr lang="en-US" altLang="zh-CN" dirty="0"/>
              <a:t> </a:t>
            </a:r>
            <a:r>
              <a:rPr lang="zh-CN" altLang="en-US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方案</a:t>
            </a:r>
            <a:r>
              <a:rPr lang="en-US" altLang="zh-CN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lang="zh-CN" altLang="en-US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原理</a:t>
            </a:r>
          </a:p>
          <a:p>
            <a:pPr marL="0" indent="0" algn="ctr" eaLnBrk="1" hangingPunct="1">
              <a:lnSpc>
                <a:spcPct val="150000"/>
              </a:lnSpc>
              <a:buNone/>
            </a:pPr>
            <a:r>
              <a:rPr lang="en-US" altLang="zh-CN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  </a:t>
            </a:r>
            <a:r>
              <a:rPr lang="zh-CN" altLang="en-US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程序</a:t>
            </a:r>
            <a:r>
              <a:rPr lang="en-US" altLang="zh-CN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lang="zh-CN" altLang="en-US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效果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  </a:t>
            </a:r>
            <a:r>
              <a:rPr lang="zh-CN" altLang="en-US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</a:t>
            </a:r>
            <a:r>
              <a:rPr lang="en-US" altLang="zh-CN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lang="zh-CN" altLang="en-US" sz="4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展望</a:t>
            </a:r>
          </a:p>
        </p:txBody>
      </p:sp>
    </p:spTree>
    <p:extLst>
      <p:ext uri="{BB962C8B-B14F-4D97-AF65-F5344CB8AC3E}">
        <p14:creationId xmlns:p14="http://schemas.microsoft.com/office/powerpoint/2010/main" val="4199334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147976" y="121771"/>
            <a:ext cx="32474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3436B3-25F4-49B2-884C-9180AEC672A3}"/>
              </a:ext>
            </a:extLst>
          </p:cNvPr>
          <p:cNvSpPr/>
          <p:nvPr/>
        </p:nvSpPr>
        <p:spPr>
          <a:xfrm>
            <a:off x="1055096" y="2004563"/>
            <a:ext cx="7660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训练方法</a:t>
            </a:r>
            <a:endParaRPr lang="zh-CN" altLang="en-US" sz="2800" b="1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FAC01A-5934-4274-BEAA-D0FB2D4A68F2}"/>
              </a:ext>
            </a:extLst>
          </p:cNvPr>
          <p:cNvSpPr/>
          <p:nvPr/>
        </p:nvSpPr>
        <p:spPr>
          <a:xfrm>
            <a:off x="1055096" y="2845560"/>
            <a:ext cx="809752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、脑神经元生理机制（并非仅为膜电压）</a:t>
            </a:r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、脑中突触生长、消亡机制</a:t>
            </a:r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、脑信息编码</a:t>
            </a:r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、类脑（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）芯片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D265BE-168F-4998-A123-6728872A4B69}"/>
              </a:ext>
            </a:extLst>
          </p:cNvPr>
          <p:cNvSpPr/>
          <p:nvPr/>
        </p:nvSpPr>
        <p:spPr>
          <a:xfrm>
            <a:off x="1055096" y="903897"/>
            <a:ext cx="23743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机遇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36190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147976" y="121771"/>
            <a:ext cx="32474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3436B3-25F4-49B2-884C-9180AEC672A3}"/>
              </a:ext>
            </a:extLst>
          </p:cNvPr>
          <p:cNvSpPr/>
          <p:nvPr/>
        </p:nvSpPr>
        <p:spPr>
          <a:xfrm>
            <a:off x="1055096" y="2305615"/>
            <a:ext cx="917163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、类脑视觉目前的核心是脉冲神经网络（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相比传统神经网络更高效、低功耗</a:t>
            </a:r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也许是未来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的发展方向，但前路似乎还很远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D265BE-168F-4998-A123-6728872A4B69}"/>
              </a:ext>
            </a:extLst>
          </p:cNvPr>
          <p:cNvSpPr/>
          <p:nvPr/>
        </p:nvSpPr>
        <p:spPr>
          <a:xfrm>
            <a:off x="1055096" y="903897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8065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147976" y="88317"/>
            <a:ext cx="32474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D265BE-168F-4998-A123-6728872A4B69}"/>
              </a:ext>
            </a:extLst>
          </p:cNvPr>
          <p:cNvSpPr/>
          <p:nvPr/>
        </p:nvSpPr>
        <p:spPr>
          <a:xfrm>
            <a:off x="2955997" y="2721114"/>
            <a:ext cx="59330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 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ANN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32096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E585921-CA3D-4DA1-8F87-5249525CE2AE}"/>
              </a:ext>
            </a:extLst>
          </p:cNvPr>
          <p:cNvSpPr/>
          <p:nvPr/>
        </p:nvSpPr>
        <p:spPr>
          <a:xfrm>
            <a:off x="3527770" y="-179774"/>
            <a:ext cx="5460149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模型压缩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508590-04F1-4E08-9912-9BCD6430C310}"/>
              </a:ext>
            </a:extLst>
          </p:cNvPr>
          <p:cNvSpPr/>
          <p:nvPr/>
        </p:nvSpPr>
        <p:spPr>
          <a:xfrm>
            <a:off x="3820599" y="2813987"/>
            <a:ext cx="55464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为什么要做模型压缩 ？</a:t>
            </a:r>
          </a:p>
        </p:txBody>
      </p:sp>
    </p:spTree>
    <p:extLst>
      <p:ext uri="{BB962C8B-B14F-4D97-AF65-F5344CB8AC3E}">
        <p14:creationId xmlns:p14="http://schemas.microsoft.com/office/powerpoint/2010/main" val="1501487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E585921-CA3D-4DA1-8F87-5249525CE2AE}"/>
              </a:ext>
            </a:extLst>
          </p:cNvPr>
          <p:cNvSpPr/>
          <p:nvPr/>
        </p:nvSpPr>
        <p:spPr>
          <a:xfrm>
            <a:off x="3527770" y="-179774"/>
            <a:ext cx="5460149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模型压缩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508590-04F1-4E08-9912-9BCD6430C310}"/>
              </a:ext>
            </a:extLst>
          </p:cNvPr>
          <p:cNvSpPr/>
          <p:nvPr/>
        </p:nvSpPr>
        <p:spPr>
          <a:xfrm>
            <a:off x="2575931" y="2813987"/>
            <a:ext cx="80957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（常用）模型压缩方法有哪些 ？</a:t>
            </a:r>
          </a:p>
        </p:txBody>
      </p:sp>
    </p:spTree>
    <p:extLst>
      <p:ext uri="{BB962C8B-B14F-4D97-AF65-F5344CB8AC3E}">
        <p14:creationId xmlns:p14="http://schemas.microsoft.com/office/powerpoint/2010/main" val="4034664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E585921-CA3D-4DA1-8F87-5249525CE2AE}"/>
              </a:ext>
            </a:extLst>
          </p:cNvPr>
          <p:cNvSpPr/>
          <p:nvPr/>
        </p:nvSpPr>
        <p:spPr>
          <a:xfrm>
            <a:off x="4754404" y="-202076"/>
            <a:ext cx="2441694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模型压缩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CE95DB-8D68-4256-A04C-92D5F721B01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5494" y="1018091"/>
            <a:ext cx="10201011" cy="51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34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C404507-8E8A-4489-A958-2B6544964A8D}"/>
              </a:ext>
            </a:extLst>
          </p:cNvPr>
          <p:cNvSpPr/>
          <p:nvPr/>
        </p:nvSpPr>
        <p:spPr>
          <a:xfrm>
            <a:off x="5311965" y="-157471"/>
            <a:ext cx="1313180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剪枝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B4CA0E-A331-4F25-BCD0-0E63BB1C4E3E}"/>
              </a:ext>
            </a:extLst>
          </p:cNvPr>
          <p:cNvSpPr/>
          <p:nvPr/>
        </p:nvSpPr>
        <p:spPr>
          <a:xfrm>
            <a:off x="683942" y="1743469"/>
            <a:ext cx="1150805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常用方法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通过一定规则来衡量卷积核重要程度，将不重要的卷积核去掉</a:t>
            </a:r>
          </a:p>
        </p:txBody>
      </p:sp>
    </p:spTree>
    <p:extLst>
      <p:ext uri="{BB962C8B-B14F-4D97-AF65-F5344CB8AC3E}">
        <p14:creationId xmlns:p14="http://schemas.microsoft.com/office/powerpoint/2010/main" val="3777154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3665DB6-F903-43CA-8128-3C412CAA5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323" y="1730399"/>
            <a:ext cx="9023478" cy="14641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BC00DA-2EF5-4753-9A55-853B3AD87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91" y="4760052"/>
            <a:ext cx="4964613" cy="107490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AA84D3A-E2AB-4EA4-96F9-9F84E29B80FC}"/>
              </a:ext>
            </a:extLst>
          </p:cNvPr>
          <p:cNvSpPr/>
          <p:nvPr/>
        </p:nvSpPr>
        <p:spPr>
          <a:xfrm>
            <a:off x="1028261" y="3963258"/>
            <a:ext cx="4461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Batch Normalization</a:t>
            </a:r>
            <a:r>
              <a:rPr lang="zh-CN" altLang="en-US" sz="2000" dirty="0"/>
              <a:t>（</a:t>
            </a:r>
            <a:r>
              <a:rPr lang="en-US" altLang="zh-CN" sz="2000" dirty="0"/>
              <a:t>BN-</a:t>
            </a:r>
            <a:r>
              <a:rPr lang="zh-CN" altLang="en-US" sz="2000" dirty="0"/>
              <a:t>批归一化）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C404507-8E8A-4489-A958-2B6544964A8D}"/>
              </a:ext>
            </a:extLst>
          </p:cNvPr>
          <p:cNvSpPr/>
          <p:nvPr/>
        </p:nvSpPr>
        <p:spPr>
          <a:xfrm>
            <a:off x="5311965" y="-157471"/>
            <a:ext cx="1313180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剪枝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C42570-D3FB-4FEA-A548-F76AF4C6D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575" y="3963258"/>
            <a:ext cx="4731834" cy="93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86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E585921-CA3D-4DA1-8F87-5249525CE2AE}"/>
              </a:ext>
            </a:extLst>
          </p:cNvPr>
          <p:cNvSpPr/>
          <p:nvPr/>
        </p:nvSpPr>
        <p:spPr>
          <a:xfrm>
            <a:off x="5439410" y="-112867"/>
            <a:ext cx="1313180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剪枝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7B51D7-4F84-4702-8EED-09DC17C8F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56" y="1773126"/>
            <a:ext cx="11713288" cy="293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88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E585921-CA3D-4DA1-8F87-5249525CE2AE}"/>
              </a:ext>
            </a:extLst>
          </p:cNvPr>
          <p:cNvSpPr/>
          <p:nvPr/>
        </p:nvSpPr>
        <p:spPr>
          <a:xfrm>
            <a:off x="4575986" y="-135169"/>
            <a:ext cx="3615092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量化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二值化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7E9ECA-BEB6-4916-915C-EE3B3338FC16}"/>
              </a:ext>
            </a:extLst>
          </p:cNvPr>
          <p:cNvSpPr/>
          <p:nvPr/>
        </p:nvSpPr>
        <p:spPr>
          <a:xfrm>
            <a:off x="2291034" y="2297367"/>
            <a:ext cx="81849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量化 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把卷积核中的参数位宽变小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二值化 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量化的极致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886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696064" y="2237007"/>
            <a:ext cx="3140603" cy="119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kumimoji="1"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</a:p>
        </p:txBody>
      </p:sp>
    </p:spTree>
    <p:extLst>
      <p:ext uri="{BB962C8B-B14F-4D97-AF65-F5344CB8AC3E}">
        <p14:creationId xmlns:p14="http://schemas.microsoft.com/office/powerpoint/2010/main" val="1427888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5618"/>
            <a:ext cx="10972800" cy="1143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FEDA396-5A4D-442F-A181-F8769A1E7EB6}"/>
              </a:ext>
            </a:extLst>
          </p:cNvPr>
          <p:cNvSpPr/>
          <p:nvPr/>
        </p:nvSpPr>
        <p:spPr>
          <a:xfrm>
            <a:off x="1108123" y="1985341"/>
            <a:ext cx="2725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49A3A9-E483-49ED-92D3-61F662443F61}"/>
              </a:ext>
            </a:extLst>
          </p:cNvPr>
          <p:cNvSpPr/>
          <p:nvPr/>
        </p:nvSpPr>
        <p:spPr>
          <a:xfrm>
            <a:off x="1055096" y="903897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</a:t>
            </a:r>
            <a:endParaRPr lang="zh-CN" altLang="en-US" sz="4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C0EB7D5-3798-41B7-B472-30F587652F7B}"/>
              </a:ext>
            </a:extLst>
          </p:cNvPr>
          <p:cNvSpPr/>
          <p:nvPr/>
        </p:nvSpPr>
        <p:spPr>
          <a:xfrm>
            <a:off x="1108123" y="3871230"/>
            <a:ext cx="20986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权重 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激活</a:t>
            </a:r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9A8BC52-EAB2-40AA-8FC3-065999EC15EC}"/>
              </a:ext>
            </a:extLst>
          </p:cNvPr>
          <p:cNvSpPr/>
          <p:nvPr/>
        </p:nvSpPr>
        <p:spPr>
          <a:xfrm>
            <a:off x="1969928" y="2620509"/>
            <a:ext cx="28035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Binary Connect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F50448E-1875-4171-8EF1-66CB6C492C8B}"/>
              </a:ext>
            </a:extLst>
          </p:cNvPr>
          <p:cNvSpPr/>
          <p:nvPr/>
        </p:nvSpPr>
        <p:spPr>
          <a:xfrm>
            <a:off x="1969928" y="4506398"/>
            <a:ext cx="6796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Binarized Neural Networks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XNOR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</a:t>
            </a:r>
          </a:p>
        </p:txBody>
      </p:sp>
    </p:spTree>
    <p:extLst>
      <p:ext uri="{BB962C8B-B14F-4D97-AF65-F5344CB8AC3E}">
        <p14:creationId xmlns:p14="http://schemas.microsoft.com/office/powerpoint/2010/main" val="2771891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02" y="114840"/>
            <a:ext cx="10972800" cy="1143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49A3A9-E483-49ED-92D3-61F662443F61}"/>
              </a:ext>
            </a:extLst>
          </p:cNvPr>
          <p:cNvSpPr/>
          <p:nvPr/>
        </p:nvSpPr>
        <p:spPr>
          <a:xfrm>
            <a:off x="1055096" y="903897"/>
            <a:ext cx="37704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BinaryConnect</a:t>
            </a:r>
            <a:endParaRPr lang="zh-CN" altLang="en-US" sz="40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405E13D-7648-4615-BCBF-5FF1D257C3EC}"/>
              </a:ext>
            </a:extLst>
          </p:cNvPr>
          <p:cNvSpPr/>
          <p:nvPr/>
        </p:nvSpPr>
        <p:spPr>
          <a:xfrm>
            <a:off x="1055096" y="2602687"/>
            <a:ext cx="311816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、仅二值化权重</a:t>
            </a:r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FP32 —&gt; 1bit</a:t>
            </a:r>
            <a:endParaRPr lang="zh-CN" altLang="en-US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6880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02" y="114840"/>
            <a:ext cx="10972800" cy="1143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49A3A9-E483-49ED-92D3-61F662443F61}"/>
              </a:ext>
            </a:extLst>
          </p:cNvPr>
          <p:cNvSpPr/>
          <p:nvPr/>
        </p:nvSpPr>
        <p:spPr>
          <a:xfrm>
            <a:off x="1055096" y="903897"/>
            <a:ext cx="37704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BinaryConnect</a:t>
            </a:r>
            <a:endParaRPr lang="zh-CN" altLang="en-US" sz="4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DE83F7-B44A-4EBE-A8B5-ED1D17A68F0C}"/>
              </a:ext>
            </a:extLst>
          </p:cNvPr>
          <p:cNvSpPr/>
          <p:nvPr/>
        </p:nvSpPr>
        <p:spPr>
          <a:xfrm>
            <a:off x="4786501" y="3227921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6AF78EB-121B-4300-A50F-FF9E023B59CA}"/>
              </a:ext>
            </a:extLst>
          </p:cNvPr>
          <p:cNvSpPr/>
          <p:nvPr/>
        </p:nvSpPr>
        <p:spPr>
          <a:xfrm>
            <a:off x="1166608" y="1877620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权重二值化方法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E1FFD7-A533-4913-8D17-7A240EB19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50" y="3074543"/>
            <a:ext cx="4215851" cy="11176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E47FBE-2132-4ABF-BDD1-9A4E5E81E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032" y="3170950"/>
            <a:ext cx="6260524" cy="9248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DCA7F2-3C04-4BDC-AC5A-9A837EC06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632" y="4457161"/>
            <a:ext cx="6474415" cy="9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24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02" y="114840"/>
            <a:ext cx="10972800" cy="1143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49A3A9-E483-49ED-92D3-61F662443F61}"/>
              </a:ext>
            </a:extLst>
          </p:cNvPr>
          <p:cNvSpPr/>
          <p:nvPr/>
        </p:nvSpPr>
        <p:spPr>
          <a:xfrm>
            <a:off x="1055096" y="903897"/>
            <a:ext cx="67314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Binarized Neural Networks</a:t>
            </a:r>
            <a:endParaRPr lang="zh-CN" altLang="en-US" sz="4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DE83F7-B44A-4EBE-A8B5-ED1D17A68F0C}"/>
              </a:ext>
            </a:extLst>
          </p:cNvPr>
          <p:cNvSpPr/>
          <p:nvPr/>
        </p:nvSpPr>
        <p:spPr>
          <a:xfrm>
            <a:off x="4964921" y="3244334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BCF6F65-B68E-4527-9FA2-89D21C8729B1}"/>
              </a:ext>
            </a:extLst>
          </p:cNvPr>
          <p:cNvSpPr/>
          <p:nvPr/>
        </p:nvSpPr>
        <p:spPr>
          <a:xfrm>
            <a:off x="1055096" y="2151727"/>
            <a:ext cx="7633565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、同时二值化权重和激活</a:t>
            </a:r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、训练时用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类型，前传、反传、更新参数</a:t>
            </a:r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、推理时用二值类型</a:t>
            </a:r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MNIST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Cifar-10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SVHN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上进行了测试</a:t>
            </a:r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6544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02" y="114840"/>
            <a:ext cx="10972800" cy="1143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49A3A9-E483-49ED-92D3-61F662443F61}"/>
              </a:ext>
            </a:extLst>
          </p:cNvPr>
          <p:cNvSpPr/>
          <p:nvPr/>
        </p:nvSpPr>
        <p:spPr>
          <a:xfrm>
            <a:off x="1055096" y="903897"/>
            <a:ext cx="67314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Binarized Neural Networks</a:t>
            </a:r>
            <a:endParaRPr lang="zh-CN" altLang="en-US" sz="4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DE83F7-B44A-4EBE-A8B5-ED1D17A68F0C}"/>
              </a:ext>
            </a:extLst>
          </p:cNvPr>
          <p:cNvSpPr/>
          <p:nvPr/>
        </p:nvSpPr>
        <p:spPr>
          <a:xfrm>
            <a:off x="4964921" y="3244334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0253B8-5FFF-43B9-94BA-CF3990929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149" y="1662494"/>
            <a:ext cx="5060106" cy="408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38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02" y="114840"/>
            <a:ext cx="10972800" cy="1143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49A3A9-E483-49ED-92D3-61F662443F61}"/>
              </a:ext>
            </a:extLst>
          </p:cNvPr>
          <p:cNvSpPr/>
          <p:nvPr/>
        </p:nvSpPr>
        <p:spPr>
          <a:xfrm>
            <a:off x="1055096" y="903897"/>
            <a:ext cx="28055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XNOR</a:t>
            </a:r>
            <a:r>
              <a:rPr lang="en-US" altLang="zh-CN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</a:t>
            </a:r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</a:t>
            </a:r>
            <a:endParaRPr lang="zh-CN" altLang="en-US" sz="4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DE83F7-B44A-4EBE-A8B5-ED1D17A68F0C}"/>
              </a:ext>
            </a:extLst>
          </p:cNvPr>
          <p:cNvSpPr/>
          <p:nvPr/>
        </p:nvSpPr>
        <p:spPr>
          <a:xfrm>
            <a:off x="4964921" y="3244334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BCF6F65-B68E-4527-9FA2-89D21C8729B1}"/>
              </a:ext>
            </a:extLst>
          </p:cNvPr>
          <p:cNvSpPr/>
          <p:nvPr/>
        </p:nvSpPr>
        <p:spPr>
          <a:xfrm>
            <a:off x="1055096" y="2151727"/>
            <a:ext cx="9780241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BWN</a:t>
            </a:r>
          </a:p>
          <a:p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XNOR-Net</a:t>
            </a:r>
          </a:p>
          <a:p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、相比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BC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BNN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zh-CN" altLang="en-US" sz="28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二值化方法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8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8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28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上有创新</a:t>
            </a:r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</a:t>
            </a:r>
            <a:r>
              <a:rPr lang="en-US" altLang="zh-CN" sz="280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imagenet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上进行了测试</a:t>
            </a:r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1149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02" y="114840"/>
            <a:ext cx="10972800" cy="1143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49A3A9-E483-49ED-92D3-61F662443F61}"/>
              </a:ext>
            </a:extLst>
          </p:cNvPr>
          <p:cNvSpPr/>
          <p:nvPr/>
        </p:nvSpPr>
        <p:spPr>
          <a:xfrm>
            <a:off x="1055096" y="903897"/>
            <a:ext cx="28055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XNOR</a:t>
            </a:r>
            <a:r>
              <a:rPr lang="en-US" altLang="zh-CN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</a:t>
            </a:r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</a:t>
            </a:r>
            <a:endParaRPr lang="zh-CN" altLang="en-US" sz="4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DE83F7-B44A-4EBE-A8B5-ED1D17A68F0C}"/>
              </a:ext>
            </a:extLst>
          </p:cNvPr>
          <p:cNvSpPr/>
          <p:nvPr/>
        </p:nvSpPr>
        <p:spPr>
          <a:xfrm>
            <a:off x="10540531" y="5433100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37CA00-2852-45E0-BB35-CEA4F272B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74" y="1816411"/>
            <a:ext cx="11325923" cy="377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48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02" y="114840"/>
            <a:ext cx="10972800" cy="1143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49A3A9-E483-49ED-92D3-61F662443F61}"/>
              </a:ext>
            </a:extLst>
          </p:cNvPr>
          <p:cNvSpPr/>
          <p:nvPr/>
        </p:nvSpPr>
        <p:spPr>
          <a:xfrm>
            <a:off x="1055096" y="903897"/>
            <a:ext cx="28055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XNOR</a:t>
            </a:r>
            <a:r>
              <a:rPr lang="en-US" altLang="zh-CN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</a:t>
            </a:r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</a:t>
            </a:r>
            <a:endParaRPr lang="zh-CN" altLang="en-US" sz="4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DE83F7-B44A-4EBE-A8B5-ED1D17A68F0C}"/>
              </a:ext>
            </a:extLst>
          </p:cNvPr>
          <p:cNvSpPr/>
          <p:nvPr/>
        </p:nvSpPr>
        <p:spPr>
          <a:xfrm>
            <a:off x="10540531" y="5433100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E2F377-C9C3-4E0B-878B-2E41275F3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80" y="1611783"/>
            <a:ext cx="8919039" cy="43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63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02" y="114840"/>
            <a:ext cx="10972800" cy="1143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49A3A9-E483-49ED-92D3-61F662443F61}"/>
              </a:ext>
            </a:extLst>
          </p:cNvPr>
          <p:cNvSpPr/>
          <p:nvPr/>
        </p:nvSpPr>
        <p:spPr>
          <a:xfrm>
            <a:off x="1055096" y="903897"/>
            <a:ext cx="28055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XNOR</a:t>
            </a:r>
            <a:r>
              <a:rPr lang="en-US" altLang="zh-CN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</a:t>
            </a:r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</a:t>
            </a:r>
            <a:endParaRPr lang="zh-CN" altLang="en-US" sz="4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DE83F7-B44A-4EBE-A8B5-ED1D17A68F0C}"/>
              </a:ext>
            </a:extLst>
          </p:cNvPr>
          <p:cNvSpPr/>
          <p:nvPr/>
        </p:nvSpPr>
        <p:spPr>
          <a:xfrm>
            <a:off x="10540531" y="5433100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A3674B-0BE5-4792-AF48-FA09440C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87" y="2413011"/>
            <a:ext cx="10007226" cy="203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78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02" y="114840"/>
            <a:ext cx="10972800" cy="1143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49A3A9-E483-49ED-92D3-61F662443F61}"/>
              </a:ext>
            </a:extLst>
          </p:cNvPr>
          <p:cNvSpPr/>
          <p:nvPr/>
        </p:nvSpPr>
        <p:spPr>
          <a:xfrm>
            <a:off x="1055096" y="903897"/>
            <a:ext cx="28055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XNOR</a:t>
            </a:r>
            <a:r>
              <a:rPr lang="en-US" altLang="zh-CN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</a:t>
            </a:r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</a:t>
            </a:r>
            <a:endParaRPr lang="zh-CN" altLang="en-US" sz="4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DE83F7-B44A-4EBE-A8B5-ED1D17A68F0C}"/>
              </a:ext>
            </a:extLst>
          </p:cNvPr>
          <p:cNvSpPr/>
          <p:nvPr/>
        </p:nvSpPr>
        <p:spPr>
          <a:xfrm>
            <a:off x="10540531" y="5433100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92BCBF-3E81-49AE-BC44-DB5422CB3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91" y="2234064"/>
            <a:ext cx="10509817" cy="238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15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8307975-99D6-4519-8ADA-F0C9A1A4C829}"/>
              </a:ext>
            </a:extLst>
          </p:cNvPr>
          <p:cNvSpPr/>
          <p:nvPr/>
        </p:nvSpPr>
        <p:spPr>
          <a:xfrm>
            <a:off x="4718366" y="-135169"/>
            <a:ext cx="2593980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0C85C746-6A77-491D-AF67-8B7392747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49" y="853178"/>
            <a:ext cx="10972800" cy="120990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计算机视觉</a:t>
            </a:r>
            <a:r>
              <a:rPr lang="en-US" altLang="zh-CN" dirty="0"/>
              <a:t>-</a:t>
            </a:r>
            <a:r>
              <a:rPr lang="zh-CN" altLang="en-US" dirty="0"/>
              <a:t>深度学习</a:t>
            </a:r>
            <a:endParaRPr lang="en-US" altLang="zh-CN" dirty="0"/>
          </a:p>
        </p:txBody>
      </p:sp>
      <p:pic>
        <p:nvPicPr>
          <p:cNvPr id="1026" name="Picture 2" descr="Classification &#10;CAT &#10;Classification &#10;+ Localization &#10;CAT &#10;Object Detection &#10;CAT, DOG, DUCK &#10;Instance &#10;Segmentation &#10;CAT, DOG, DUCK &#10;Multiple objects &#10;Single Object ">
            <a:extLst>
              <a:ext uri="{FF2B5EF4-FFF2-40B4-BE49-F238E27FC236}">
                <a16:creationId xmlns:a16="http://schemas.microsoft.com/office/drawing/2014/main" id="{FC2B29B9-3BFC-4B5D-A898-329288E55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57" y="1531540"/>
            <a:ext cx="6145297" cy="254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54C5230-0368-4434-94E6-C7FABFC93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7" y="4079278"/>
            <a:ext cx="7797040" cy="26992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DC5CCD-C569-449A-A849-FF978633C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668" y="774589"/>
            <a:ext cx="4679795" cy="330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03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02" y="114840"/>
            <a:ext cx="10972800" cy="1143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49A3A9-E483-49ED-92D3-61F662443F61}"/>
              </a:ext>
            </a:extLst>
          </p:cNvPr>
          <p:cNvSpPr/>
          <p:nvPr/>
        </p:nvSpPr>
        <p:spPr>
          <a:xfrm>
            <a:off x="1055096" y="903897"/>
            <a:ext cx="28055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XNOR</a:t>
            </a:r>
            <a:r>
              <a:rPr lang="en-US" altLang="zh-CN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</a:t>
            </a:r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</a:t>
            </a:r>
            <a:endParaRPr lang="zh-CN" altLang="en-US" sz="4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DE83F7-B44A-4EBE-A8B5-ED1D17A68F0C}"/>
              </a:ext>
            </a:extLst>
          </p:cNvPr>
          <p:cNvSpPr/>
          <p:nvPr/>
        </p:nvSpPr>
        <p:spPr>
          <a:xfrm>
            <a:off x="10540531" y="5433100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21BD16-8A82-46CE-9AAA-4B930F08C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256" y="2046897"/>
            <a:ext cx="9188309" cy="29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92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718366" y="2237007"/>
            <a:ext cx="3140603" cy="119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</a:p>
        </p:txBody>
      </p:sp>
    </p:spTree>
    <p:extLst>
      <p:ext uri="{BB962C8B-B14F-4D97-AF65-F5344CB8AC3E}">
        <p14:creationId xmlns:p14="http://schemas.microsoft.com/office/powerpoint/2010/main" val="1944535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078765" y="83429"/>
            <a:ext cx="42734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6825C3-E149-4D11-A160-875FCA620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34" y="1044721"/>
            <a:ext cx="10341759" cy="502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36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249AD0F-9B0B-4861-9616-F211BDD55017}"/>
              </a:ext>
            </a:extLst>
          </p:cNvPr>
          <p:cNvSpPr/>
          <p:nvPr/>
        </p:nvSpPr>
        <p:spPr>
          <a:xfrm>
            <a:off x="4078765" y="83429"/>
            <a:ext cx="42734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5CFA8A-724E-48B4-9E8A-0FF1007C8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60" y="1140113"/>
            <a:ext cx="11323245" cy="45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96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249AD0F-9B0B-4861-9616-F211BDD55017}"/>
              </a:ext>
            </a:extLst>
          </p:cNvPr>
          <p:cNvSpPr/>
          <p:nvPr/>
        </p:nvSpPr>
        <p:spPr>
          <a:xfrm>
            <a:off x="4078765" y="83429"/>
            <a:ext cx="42734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AC232E-D1DD-46A1-8566-A13AC421D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846" y="880746"/>
            <a:ext cx="2706685" cy="7694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CE85F9-5E62-416A-91F1-054CA5F59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846" y="1650187"/>
            <a:ext cx="7571336" cy="452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68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249AD0F-9B0B-4861-9616-F211BDD55017}"/>
              </a:ext>
            </a:extLst>
          </p:cNvPr>
          <p:cNvSpPr/>
          <p:nvPr/>
        </p:nvSpPr>
        <p:spPr>
          <a:xfrm>
            <a:off x="4078765" y="83429"/>
            <a:ext cx="42734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048D84-EF03-474C-BCD1-9425E6B62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54" y="964273"/>
            <a:ext cx="3102912" cy="7279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A38AD3-066C-4A29-ADEE-06EF45020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254" y="1692246"/>
            <a:ext cx="8049492" cy="44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58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279487" y="150336"/>
            <a:ext cx="42734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SNN—MNIST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4288A9-4F6D-4AEF-BBCE-001001CC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22" y="919777"/>
            <a:ext cx="5617634" cy="28607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474E6B-9ED7-4F36-B91C-A3DA21E6B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978" y="897821"/>
            <a:ext cx="5689068" cy="28827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58BCA1-DA66-4945-8150-C7D650B85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85" y="3780556"/>
            <a:ext cx="5877794" cy="30016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6855C0-7A6B-4F55-A98A-F80B5FA5B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273" y="3780556"/>
            <a:ext cx="5893649" cy="300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01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279487" y="150336"/>
            <a:ext cx="42734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SNN—MNIST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6C07A4-6D70-4271-BFF4-A0395958B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51" y="919777"/>
            <a:ext cx="7775641" cy="44861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045E7D-93C0-4404-914C-A0B5483E0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12" y="5475469"/>
            <a:ext cx="6893745" cy="64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4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279487" y="150336"/>
            <a:ext cx="42734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SNN—CIFAR10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4E53F8-E3C6-4A61-A82E-97EBDA84F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01" y="782678"/>
            <a:ext cx="6039524" cy="30212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E1F8C2A-FBCA-47C6-AA84-EE736C28A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467" y="829642"/>
            <a:ext cx="5719532" cy="29273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D62FCC-A306-483A-942C-BA149AA35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05" y="3757008"/>
            <a:ext cx="5950091" cy="30540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5BE05C-9C94-47EE-B2E7-CC0BBC494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467" y="3786164"/>
            <a:ext cx="5719532" cy="302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73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104217" y="105731"/>
            <a:ext cx="45188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SNN—CIFAR10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F8E58E-D1CD-4BFF-A9FB-BFF7950CF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826" y="875171"/>
            <a:ext cx="7734079" cy="46223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4C72C5-3B79-4AFA-81DA-BDCF2D757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600" y="5497550"/>
            <a:ext cx="7016357" cy="51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4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8307975-99D6-4519-8ADA-F0C9A1A4C829}"/>
              </a:ext>
            </a:extLst>
          </p:cNvPr>
          <p:cNvSpPr/>
          <p:nvPr/>
        </p:nvSpPr>
        <p:spPr>
          <a:xfrm>
            <a:off x="4718366" y="-135169"/>
            <a:ext cx="2593980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0C85C746-6A77-491D-AF67-8B7392747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0872" y="1767578"/>
            <a:ext cx="6294864" cy="3138959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en-US" sz="36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、深度学习是否类脑？</a:t>
            </a:r>
            <a:endParaRPr lang="en-US" altLang="zh-CN" sz="36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36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r>
              <a:rPr lang="en-US" altLang="zh-CN" sz="36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36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、为什么要类脑？</a:t>
            </a:r>
            <a:endParaRPr lang="en-US" altLang="zh-CN" sz="36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36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r>
              <a:rPr lang="en-US" altLang="zh-CN" sz="36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lang="zh-CN" altLang="en-US" sz="36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、是否有更好的类脑方案？</a:t>
            </a:r>
            <a:endParaRPr lang="en-US" altLang="zh-CN" sz="36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229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3278458" y="128033"/>
            <a:ext cx="58655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模型压缩</a:t>
            </a:r>
            <a:endParaRPr kumimoji="1" lang="en-US" altLang="zh-CN" sz="4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04D201-CEAB-49A1-90DF-680D9C7CB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02509"/>
            <a:ext cx="7114479" cy="582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763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3278458" y="128033"/>
            <a:ext cx="58655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模型压缩</a:t>
            </a:r>
            <a:endParaRPr kumimoji="1" lang="en-US" altLang="zh-CN" sz="4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052167-FE04-4DDB-8CEF-28CA7BA7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1" y="1260086"/>
            <a:ext cx="5959480" cy="50461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06BBD2-ECCE-4CE9-868B-3F4ED29C5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291" y="1260086"/>
            <a:ext cx="5865541" cy="337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682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3278458" y="128033"/>
            <a:ext cx="58655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模型压缩</a:t>
            </a:r>
            <a:endParaRPr kumimoji="1" lang="en-US" altLang="zh-CN" sz="4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FEA387E-A755-4D94-B151-FB76C3453E36}"/>
              </a:ext>
            </a:extLst>
          </p:cNvPr>
          <p:cNvSpPr/>
          <p:nvPr/>
        </p:nvSpPr>
        <p:spPr>
          <a:xfrm>
            <a:off x="769398" y="1115674"/>
            <a:ext cx="74090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Cifar10—VGG16-</a:t>
            </a:r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剪枝、二值化</a:t>
            </a:r>
            <a:endParaRPr lang="en-US" altLang="zh-CN" sz="40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6D2AB4C-99C0-4C25-8B26-ADED6CE7C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37" y="3763060"/>
            <a:ext cx="9545480" cy="2558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88EEBB0-4BFE-4442-BFAD-D2C1420D2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37" y="4079298"/>
            <a:ext cx="9545480" cy="43414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EDDDE7E-4E46-4884-B35A-3086FB945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483" y="5308182"/>
            <a:ext cx="3765944" cy="43414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7A2ED45-CC9C-4C24-9DF2-D8790E37F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37" y="1964165"/>
            <a:ext cx="8842841" cy="120393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7069718-29E1-4507-AE85-415CD79D4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37" y="3096476"/>
            <a:ext cx="2618641" cy="4875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55FB37C-32EE-42A3-99B2-623C6E8934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0276" y="3092433"/>
            <a:ext cx="803895" cy="61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276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9B4E437-8677-4623-B272-E526C3529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08808"/>
              </p:ext>
            </p:extLst>
          </p:nvPr>
        </p:nvGraphicFramePr>
        <p:xfrm>
          <a:off x="1005103" y="1913485"/>
          <a:ext cx="10412250" cy="3978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5375">
                  <a:extLst>
                    <a:ext uri="{9D8B030D-6E8A-4147-A177-3AD203B41FA5}">
                      <a16:colId xmlns:a16="http://schemas.microsoft.com/office/drawing/2014/main" val="841602785"/>
                    </a:ext>
                  </a:extLst>
                </a:gridCol>
                <a:gridCol w="1735375">
                  <a:extLst>
                    <a:ext uri="{9D8B030D-6E8A-4147-A177-3AD203B41FA5}">
                      <a16:colId xmlns:a16="http://schemas.microsoft.com/office/drawing/2014/main" val="1945736407"/>
                    </a:ext>
                  </a:extLst>
                </a:gridCol>
                <a:gridCol w="1735375">
                  <a:extLst>
                    <a:ext uri="{9D8B030D-6E8A-4147-A177-3AD203B41FA5}">
                      <a16:colId xmlns:a16="http://schemas.microsoft.com/office/drawing/2014/main" val="2044364081"/>
                    </a:ext>
                  </a:extLst>
                </a:gridCol>
                <a:gridCol w="1735375">
                  <a:extLst>
                    <a:ext uri="{9D8B030D-6E8A-4147-A177-3AD203B41FA5}">
                      <a16:colId xmlns:a16="http://schemas.microsoft.com/office/drawing/2014/main" val="63923106"/>
                    </a:ext>
                  </a:extLst>
                </a:gridCol>
                <a:gridCol w="1735375">
                  <a:extLst>
                    <a:ext uri="{9D8B030D-6E8A-4147-A177-3AD203B41FA5}">
                      <a16:colId xmlns:a16="http://schemas.microsoft.com/office/drawing/2014/main" val="2764778181"/>
                    </a:ext>
                  </a:extLst>
                </a:gridCol>
                <a:gridCol w="1735375">
                  <a:extLst>
                    <a:ext uri="{9D8B030D-6E8A-4147-A177-3AD203B41FA5}">
                      <a16:colId xmlns:a16="http://schemas.microsoft.com/office/drawing/2014/main" val="831311312"/>
                    </a:ext>
                  </a:extLst>
                </a:gridCol>
              </a:tblGrid>
              <a:tr h="57619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网络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Size(KB)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压缩倍数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总精度</a:t>
                      </a:r>
                      <a:r>
                        <a:rPr lang="en-US" altLang="zh-CN" b="1" dirty="0"/>
                        <a:t>loss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总压缩倍数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986111"/>
                  </a:ext>
                </a:extLst>
              </a:tr>
              <a:tr h="57619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P-Net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27.48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7.08</a:t>
                      </a:r>
                      <a:endParaRPr lang="zh-CN" altLang="en-US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10%</a:t>
                      </a:r>
                      <a:r>
                        <a:rPr lang="zh-CN" altLang="en-US" dirty="0"/>
                        <a:t>以内</a:t>
                      </a: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19.486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069732"/>
                  </a:ext>
                </a:extLst>
              </a:tr>
              <a:tr h="57619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3.884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26410"/>
                  </a:ext>
                </a:extLst>
              </a:tr>
              <a:tr h="57619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R-Net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ing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240.48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10.24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914376"/>
                  </a:ext>
                </a:extLst>
              </a:tr>
              <a:tr h="57619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ing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23.48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506743"/>
                  </a:ext>
                </a:extLst>
              </a:tr>
              <a:tr h="57619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O-Net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ing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1.55(MB)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23.517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336827"/>
                  </a:ext>
                </a:extLst>
              </a:tr>
              <a:tr h="52132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ing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65.984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83992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13B9D044-FDD8-48E0-89C2-921DE9A690C0}"/>
              </a:ext>
            </a:extLst>
          </p:cNvPr>
          <p:cNvSpPr/>
          <p:nvPr/>
        </p:nvSpPr>
        <p:spPr>
          <a:xfrm>
            <a:off x="3278458" y="128033"/>
            <a:ext cx="58655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模型压缩</a:t>
            </a:r>
            <a:endParaRPr kumimoji="1" lang="en-US" altLang="zh-CN" sz="4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FA9D67-012D-478C-B07A-CAFBC13A611A}"/>
              </a:ext>
            </a:extLst>
          </p:cNvPr>
          <p:cNvSpPr/>
          <p:nvPr/>
        </p:nvSpPr>
        <p:spPr>
          <a:xfrm>
            <a:off x="769398" y="1115674"/>
            <a:ext cx="8068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Face Detection—MTCNN-</a:t>
            </a:r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二值化</a:t>
            </a:r>
            <a:endParaRPr lang="en-US" altLang="zh-CN" sz="40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9194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09" y="114840"/>
            <a:ext cx="10972800" cy="1143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MTCNN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二值化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FE7409-A6E7-4597-890E-9A28339F6F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340"/>
            <a:ext cx="12192000" cy="30784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9A7B00-62F3-42F5-B70D-83DAF36B1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4804"/>
            <a:ext cx="12192000" cy="307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832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5EC7EA42-89F1-497A-B482-3FFA46A1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02" y="114840"/>
            <a:ext cx="10972800" cy="1143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MTCNN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二值化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DE83F7-B44A-4EBE-A8B5-ED1D17A68F0C}"/>
              </a:ext>
            </a:extLst>
          </p:cNvPr>
          <p:cNvSpPr/>
          <p:nvPr/>
        </p:nvSpPr>
        <p:spPr>
          <a:xfrm>
            <a:off x="10540531" y="5433100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8BD472-BF5C-420E-88DC-90E535EC4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12192000" cy="31820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377D9E-0C91-4CAF-A79D-37BDA764F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3494"/>
            <a:ext cx="12192000" cy="33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99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3B9D044-FDD8-48E0-89C2-921DE9A690C0}"/>
              </a:ext>
            </a:extLst>
          </p:cNvPr>
          <p:cNvSpPr/>
          <p:nvPr/>
        </p:nvSpPr>
        <p:spPr>
          <a:xfrm>
            <a:off x="3278458" y="128033"/>
            <a:ext cx="58655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模型压缩</a:t>
            </a:r>
            <a:endParaRPr kumimoji="1" lang="en-US" altLang="zh-CN" sz="4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FA9D67-012D-478C-B07A-CAFBC13A611A}"/>
              </a:ext>
            </a:extLst>
          </p:cNvPr>
          <p:cNvSpPr/>
          <p:nvPr/>
        </p:nvSpPr>
        <p:spPr>
          <a:xfrm>
            <a:off x="769398" y="1115674"/>
            <a:ext cx="108827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Facial Expression Recognition—VGG16-</a:t>
            </a:r>
            <a:r>
              <a:rPr lang="zh-CN" altLang="en-US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剪枝</a:t>
            </a:r>
            <a:endParaRPr lang="en-US" altLang="zh-CN" sz="40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DFBF5F-0A51-45B0-9812-616F4A6E5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16" y="2149153"/>
            <a:ext cx="6295083" cy="11511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A455F8-496B-4D77-B81B-978FFABB1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36" y="4889430"/>
            <a:ext cx="9973988" cy="2672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B0B9AFB-781C-4FAC-9C32-4EA834685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36" y="5458209"/>
            <a:ext cx="9973988" cy="2841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94CCFDC-83C2-44D3-B678-D905E7FD42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005" y="3546342"/>
            <a:ext cx="4115155" cy="10415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FE1742D-B5B4-40B8-9ED9-07412D2AC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34" y="2149153"/>
            <a:ext cx="5626761" cy="115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511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3B9D044-FDD8-48E0-89C2-921DE9A690C0}"/>
              </a:ext>
            </a:extLst>
          </p:cNvPr>
          <p:cNvSpPr/>
          <p:nvPr/>
        </p:nvSpPr>
        <p:spPr>
          <a:xfrm>
            <a:off x="3278458" y="128033"/>
            <a:ext cx="58655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模型压缩</a:t>
            </a:r>
            <a:endParaRPr kumimoji="1" lang="en-US" altLang="zh-CN" sz="4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FA9D67-012D-478C-B07A-CAFBC13A611A}"/>
              </a:ext>
            </a:extLst>
          </p:cNvPr>
          <p:cNvSpPr/>
          <p:nvPr/>
        </p:nvSpPr>
        <p:spPr>
          <a:xfrm>
            <a:off x="769398" y="1115674"/>
            <a:ext cx="73805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Facial Expression Recognition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5D6FF4-09B7-441A-A2F2-66381B1F9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833" y="1949090"/>
            <a:ext cx="4485289" cy="42175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CBB76C-C9BA-4942-BB28-6B70CCDC6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71" y="1949090"/>
            <a:ext cx="4359603" cy="421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933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5981F6C-8648-404C-8FB5-CAF77D4E2503}"/>
              </a:ext>
            </a:extLst>
          </p:cNvPr>
          <p:cNvSpPr/>
          <p:nvPr/>
        </p:nvSpPr>
        <p:spPr>
          <a:xfrm>
            <a:off x="3389970" y="105730"/>
            <a:ext cx="58655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模型压缩</a:t>
            </a:r>
            <a:r>
              <a:rPr kumimoji="1" lang="en-US" altLang="zh-CN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—&gt;</a:t>
            </a:r>
            <a:r>
              <a:rPr kumimoji="1" lang="zh-CN" altLang="en-US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终端部署</a:t>
            </a:r>
            <a:endParaRPr kumimoji="1" lang="en-US" altLang="zh-CN" sz="4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3988CD-102A-4868-9E28-7BF1FB1B1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80" y="1246591"/>
            <a:ext cx="11513221" cy="48630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ECFEE01-0F78-4E1A-9751-7FCDBB73C444}"/>
              </a:ext>
            </a:extLst>
          </p:cNvPr>
          <p:cNvSpPr/>
          <p:nvPr/>
        </p:nvSpPr>
        <p:spPr>
          <a:xfrm>
            <a:off x="250180" y="748346"/>
            <a:ext cx="4007828" cy="119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计划（</a:t>
            </a:r>
            <a:r>
              <a:rPr kumimoji="1"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ing</a:t>
            </a:r>
            <a:r>
              <a:rPr kumimoji="1"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7847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696064" y="2237007"/>
            <a:ext cx="3140603" cy="119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kumimoji="1"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</a:p>
        </p:txBody>
      </p:sp>
    </p:spTree>
    <p:extLst>
      <p:ext uri="{BB962C8B-B14F-4D97-AF65-F5344CB8AC3E}">
        <p14:creationId xmlns:p14="http://schemas.microsoft.com/office/powerpoint/2010/main" val="4214564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8307975-99D6-4519-8ADA-F0C9A1A4C829}"/>
              </a:ext>
            </a:extLst>
          </p:cNvPr>
          <p:cNvSpPr/>
          <p:nvPr/>
        </p:nvSpPr>
        <p:spPr>
          <a:xfrm>
            <a:off x="4718366" y="-135169"/>
            <a:ext cx="2593980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D6949E-3F0B-48E4-82AE-4C452811C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5" y="2877015"/>
            <a:ext cx="11551529" cy="5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600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8307975-99D6-4519-8ADA-F0C9A1A4C829}"/>
              </a:ext>
            </a:extLst>
          </p:cNvPr>
          <p:cNvSpPr/>
          <p:nvPr/>
        </p:nvSpPr>
        <p:spPr>
          <a:xfrm>
            <a:off x="4799009" y="-157471"/>
            <a:ext cx="2593980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F1F6D9-E981-4036-847C-B2B4C674D92C}"/>
              </a:ext>
            </a:extLst>
          </p:cNvPr>
          <p:cNvSpPr/>
          <p:nvPr/>
        </p:nvSpPr>
        <p:spPr>
          <a:xfrm>
            <a:off x="490778" y="998548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40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811EF64-0D33-4AA2-9747-A67C4C529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99" y="1817947"/>
            <a:ext cx="9299994" cy="172256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en-US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、脉冲神经网络（</a:t>
            </a:r>
            <a:r>
              <a:rPr lang="en-US" altLang="zh-CN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Spiking Neural Networks-SNN </a:t>
            </a:r>
            <a:r>
              <a:rPr lang="zh-CN" altLang="en-US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lang="en-US" altLang="zh-CN" sz="28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r>
              <a:rPr lang="en-US" altLang="zh-CN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</a:t>
            </a:r>
            <a:r>
              <a:rPr lang="zh-CN" altLang="en-US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实现类脑视觉中的目标识别</a:t>
            </a:r>
            <a:endParaRPr lang="en-US" altLang="zh-CN" sz="36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r>
              <a:rPr lang="en-US" altLang="zh-CN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、模型压缩</a:t>
            </a:r>
            <a:r>
              <a:rPr lang="en-US" altLang="zh-CN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—&gt;</a:t>
            </a:r>
            <a:r>
              <a:rPr lang="zh-CN" altLang="en-US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并尝试终端部署</a:t>
            </a:r>
            <a:endParaRPr lang="en-US" altLang="zh-CN" sz="28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C19786E-0EB9-4F91-886A-7813BE8F3F7A}"/>
              </a:ext>
            </a:extLst>
          </p:cNvPr>
          <p:cNvSpPr/>
          <p:nvPr/>
        </p:nvSpPr>
        <p:spPr>
          <a:xfrm>
            <a:off x="490778" y="4031353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730A5B49-D568-4140-AB87-EA22C9C6FDB2}"/>
              </a:ext>
            </a:extLst>
          </p:cNvPr>
          <p:cNvSpPr txBox="1">
            <a:spLocks/>
          </p:cNvSpPr>
          <p:nvPr/>
        </p:nvSpPr>
        <p:spPr>
          <a:xfrm>
            <a:off x="691499" y="4850752"/>
            <a:ext cx="11307336" cy="70788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SNN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也许是未来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的发展方向，前路虽远，但要一直在路上</a:t>
            </a:r>
            <a:endParaRPr lang="en-US" altLang="zh-CN" sz="28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6641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E69A405-C948-4FB5-A74E-EA3A7167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483" y="1076060"/>
            <a:ext cx="6564518" cy="343872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F3EEC7A1-459B-4673-81A9-693E586775AD}"/>
              </a:ext>
            </a:extLst>
          </p:cNvPr>
          <p:cNvSpPr txBox="1">
            <a:spLocks/>
          </p:cNvSpPr>
          <p:nvPr/>
        </p:nvSpPr>
        <p:spPr>
          <a:xfrm>
            <a:off x="609600" y="174277"/>
            <a:ext cx="10972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48D49B-E3ED-426A-9F8B-EE808A2A2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47" y="1076060"/>
            <a:ext cx="4779989" cy="470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409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3EEC7A1-459B-4673-81A9-693E586775AD}"/>
              </a:ext>
            </a:extLst>
          </p:cNvPr>
          <p:cNvSpPr txBox="1">
            <a:spLocks/>
          </p:cNvSpPr>
          <p:nvPr/>
        </p:nvSpPr>
        <p:spPr>
          <a:xfrm>
            <a:off x="609600" y="174277"/>
            <a:ext cx="10972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项目分工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8D3E82-CE00-4E63-B1E7-3A5ECC9E7C8B}"/>
              </a:ext>
            </a:extLst>
          </p:cNvPr>
          <p:cNvSpPr/>
          <p:nvPr/>
        </p:nvSpPr>
        <p:spPr>
          <a:xfrm>
            <a:off x="3391518" y="3244544"/>
            <a:ext cx="687560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SNN     ——     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戴镇原、穆柳允</a:t>
            </a:r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模型压缩  </a:t>
            </a:r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 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戴镇原、姚扬帆、吴一颖</a:t>
            </a:r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A8E9DD-C240-4771-829E-83E1E4838564}"/>
              </a:ext>
            </a:extLst>
          </p:cNvPr>
          <p:cNvSpPr/>
          <p:nvPr/>
        </p:nvSpPr>
        <p:spPr>
          <a:xfrm>
            <a:off x="4882063" y="1591921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类脑视觉</a:t>
            </a:r>
            <a:endParaRPr lang="en-US" altLang="zh-CN" sz="4800" b="1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30074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CD965D3-2ABB-41EC-920F-9D2A25AB6C5F}"/>
              </a:ext>
            </a:extLst>
          </p:cNvPr>
          <p:cNvSpPr txBox="1">
            <a:spLocks/>
          </p:cNvSpPr>
          <p:nvPr/>
        </p:nvSpPr>
        <p:spPr>
          <a:xfrm>
            <a:off x="0" y="3028261"/>
            <a:ext cx="11931978" cy="96492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5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br>
              <a:rPr lang="en-US" altLang="zh-CN" sz="6000" kern="0" dirty="0"/>
            </a:br>
            <a:endParaRPr lang="zh-CN" altLang="en-US" sz="6000" b="1" kern="0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22F7FE9-BED8-45D1-A363-0CE7259C2132}"/>
              </a:ext>
            </a:extLst>
          </p:cNvPr>
          <p:cNvSpPr txBox="1">
            <a:spLocks/>
          </p:cNvSpPr>
          <p:nvPr/>
        </p:nvSpPr>
        <p:spPr>
          <a:xfrm>
            <a:off x="130011" y="759251"/>
            <a:ext cx="11931978" cy="14700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6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类脑视觉中的</a:t>
            </a:r>
            <a:br>
              <a:rPr lang="en-US" altLang="zh-CN" sz="6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6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目标识别系统设计</a:t>
            </a:r>
            <a:br>
              <a:rPr lang="en-US" altLang="zh-CN" sz="6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6000" kern="0" dirty="0"/>
            </a:br>
            <a:endParaRPr lang="zh-CN" altLang="en-US" sz="6000" b="1" kern="0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A6A2D699-FA68-4884-B3B9-C4DE552D6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6068" y="4643417"/>
            <a:ext cx="7672038" cy="1610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1" indent="0" algn="ctr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戴镇原、穆柳允、姚扬帆、吴一颖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marR="0" lvl="1" indent="0" algn="ctr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2019.6.5</a:t>
            </a:r>
          </a:p>
        </p:txBody>
      </p:sp>
    </p:spTree>
    <p:extLst>
      <p:ext uri="{BB962C8B-B14F-4D97-AF65-F5344CB8AC3E}">
        <p14:creationId xmlns:p14="http://schemas.microsoft.com/office/powerpoint/2010/main" val="3787928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DA1CFA-B872-4F9B-8A4B-AEFB4AE1F0C5}"/>
              </a:ext>
            </a:extLst>
          </p:cNvPr>
          <p:cNvSpPr/>
          <p:nvPr/>
        </p:nvSpPr>
        <p:spPr>
          <a:xfrm>
            <a:off x="4525698" y="2197978"/>
            <a:ext cx="3140603" cy="119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kumimoji="1"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</a:p>
        </p:txBody>
      </p:sp>
    </p:spTree>
    <p:extLst>
      <p:ext uri="{BB962C8B-B14F-4D97-AF65-F5344CB8AC3E}">
        <p14:creationId xmlns:p14="http://schemas.microsoft.com/office/powerpoint/2010/main" val="1098465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8307975-99D6-4519-8ADA-F0C9A1A4C829}"/>
              </a:ext>
            </a:extLst>
          </p:cNvPr>
          <p:cNvSpPr/>
          <p:nvPr/>
        </p:nvSpPr>
        <p:spPr>
          <a:xfrm>
            <a:off x="4799009" y="-157471"/>
            <a:ext cx="2593980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F1F6D9-E981-4036-847C-B2B4C674D92C}"/>
              </a:ext>
            </a:extLst>
          </p:cNvPr>
          <p:cNvSpPr/>
          <p:nvPr/>
        </p:nvSpPr>
        <p:spPr>
          <a:xfrm>
            <a:off x="513080" y="1154665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</a:t>
            </a:r>
            <a:endParaRPr lang="zh-CN" altLang="en-US" sz="40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811EF64-0D33-4AA2-9747-A67C4C529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592" y="2344598"/>
            <a:ext cx="9299994" cy="243643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en-US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、脉冲神经网络（</a:t>
            </a:r>
            <a:r>
              <a:rPr lang="en-US" altLang="zh-CN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Spiking Neural Networks-SNN </a:t>
            </a:r>
            <a:r>
              <a:rPr lang="zh-CN" altLang="en-US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lang="en-US" altLang="zh-CN" sz="28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r>
              <a:rPr lang="en-US" altLang="zh-CN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</a:t>
            </a:r>
            <a:r>
              <a:rPr lang="zh-CN" altLang="en-US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实现类脑视觉中的目标识别</a:t>
            </a:r>
            <a:endParaRPr lang="en-US" altLang="zh-CN" sz="28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36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r>
              <a:rPr lang="en-US" altLang="zh-CN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、模型压缩</a:t>
            </a:r>
            <a:r>
              <a:rPr lang="en-US" altLang="zh-CN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—&gt;</a:t>
            </a:r>
            <a:r>
              <a:rPr lang="zh-CN" altLang="en-US" sz="2800" kern="12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并尝试终端部署</a:t>
            </a:r>
            <a:endParaRPr lang="en-US" altLang="zh-CN" sz="2800" kern="12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99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C3436B3-25F4-49B2-884C-9180AEC672A3}"/>
              </a:ext>
            </a:extLst>
          </p:cNvPr>
          <p:cNvSpPr/>
          <p:nvPr/>
        </p:nvSpPr>
        <p:spPr>
          <a:xfrm>
            <a:off x="898979" y="2345636"/>
            <a:ext cx="92820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、传统</a:t>
            </a:r>
            <a:r>
              <a:rPr lang="zh-CN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神经网络通常是接收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输出连续值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所有神经元一直处于激活、工作状态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FAC01A-5934-4274-BEAA-D0FB2D4A68F2}"/>
              </a:ext>
            </a:extLst>
          </p:cNvPr>
          <p:cNvSpPr/>
          <p:nvPr/>
        </p:nvSpPr>
        <p:spPr>
          <a:xfrm>
            <a:off x="898979" y="4093516"/>
            <a:ext cx="90065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SNN 使用脉冲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</a:t>
            </a:r>
            <a:r>
              <a:rPr lang="zh-CN" altLang="zh-CN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发生在时间点上的离散事件</a:t>
            </a:r>
            <a:r>
              <a:rPr lang="zh-CN" altLang="en-US" sz="28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8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有效的神经元才激活，更高效、高性能、低功耗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D265BE-168F-4998-A123-6728872A4B69}"/>
              </a:ext>
            </a:extLst>
          </p:cNvPr>
          <p:cNvSpPr/>
          <p:nvPr/>
        </p:nvSpPr>
        <p:spPr>
          <a:xfrm>
            <a:off x="898979" y="1171526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FE1670-1319-4FC4-9D35-91063D9EFBA0}"/>
              </a:ext>
            </a:extLst>
          </p:cNvPr>
          <p:cNvSpPr/>
          <p:nvPr/>
        </p:nvSpPr>
        <p:spPr>
          <a:xfrm>
            <a:off x="3836020" y="-179774"/>
            <a:ext cx="6713033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 </a:t>
            </a:r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SNN</a:t>
            </a:r>
            <a:endParaRPr kumimoji="1"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2193915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8782</TotalTime>
  <Words>833</Words>
  <Application>Microsoft Office PowerPoint</Application>
  <PresentationFormat>宽屏</PresentationFormat>
  <Paragraphs>285</Paragraphs>
  <Slides>63</Slides>
  <Notes>63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0" baseType="lpstr">
      <vt:lpstr>等线</vt:lpstr>
      <vt:lpstr>楷体</vt:lpstr>
      <vt:lpstr>微软雅黑</vt:lpstr>
      <vt:lpstr>Arial</vt:lpstr>
      <vt:lpstr>Times New Roman</vt:lpstr>
      <vt:lpstr>Wingdings</vt:lpstr>
      <vt:lpstr>主题1</vt:lpstr>
      <vt:lpstr>类脑视觉中的 目标识别系统设计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BNN</vt:lpstr>
      <vt:lpstr>BNN</vt:lpstr>
      <vt:lpstr>BNN</vt:lpstr>
      <vt:lpstr>BNN</vt:lpstr>
      <vt:lpstr>BNN</vt:lpstr>
      <vt:lpstr>BNN</vt:lpstr>
      <vt:lpstr>BNN</vt:lpstr>
      <vt:lpstr>BNN</vt:lpstr>
      <vt:lpstr>BNN</vt:lpstr>
      <vt:lpstr>BNN</vt:lpstr>
      <vt:lpstr>BNN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MTCNN二值化</vt:lpstr>
      <vt:lpstr>MTCNN二值化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模型剪枝方法</dc:title>
  <dc:creator>瑞 刘</dc:creator>
  <cp:lastModifiedBy>dai zhenyuan</cp:lastModifiedBy>
  <cp:revision>257</cp:revision>
  <dcterms:created xsi:type="dcterms:W3CDTF">2019-03-03T02:19:58Z</dcterms:created>
  <dcterms:modified xsi:type="dcterms:W3CDTF">2019-06-05T00:53:02Z</dcterms:modified>
</cp:coreProperties>
</file>